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" initials="D" lastIdx="3" clrIdx="0">
    <p:extLst>
      <p:ext uri="{19B8F6BF-5375-455C-9EA6-DF929625EA0E}">
        <p15:presenceInfo xmlns:p15="http://schemas.microsoft.com/office/powerpoint/2012/main" userId="Doc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Dati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2-4373-AF7D-E7B926DFCC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F2-4373-AF7D-E7B926DFCC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F2-4373-AF7D-E7B926DFCC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F2-4373-AF7D-E7B926DFCC9B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7.5999999999999998E-2</c:v>
                </c:pt>
                <c:pt idx="1">
                  <c:v>0.32600000000000001</c:v>
                </c:pt>
                <c:pt idx="2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0-4380-96D3-9CA7DEFE7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3-4440-ABE6-F170CA3DCE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3-4440-ABE6-F170CA3DCE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73-4440-ABE6-F170CA3DCE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73-4440-ABE6-F170CA3DCE49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4.0000000000000001E-3</c:v>
                </c:pt>
                <c:pt idx="1">
                  <c:v>5.0999999999999997E-2</c:v>
                </c:pt>
                <c:pt idx="2">
                  <c:v>0.19900000000000001</c:v>
                </c:pt>
                <c:pt idx="3">
                  <c:v>0.746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D-49BB-B02C-59A3AE398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A-4464-9ADC-6AF25F70A4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A-4464-9ADC-6AF25F70A4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A-4464-9ADC-6AF25F70A4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A-4464-9ADC-6AF25F70A460}"/>
              </c:ext>
            </c:extLst>
          </c:dPt>
          <c:cat>
            <c:strRef>
              <c:f>Foglio1!$A$2:$A$5</c:f>
              <c:strCache>
                <c:ptCount val="4"/>
                <c:pt idx="0">
                  <c:v>0-25%</c:v>
                </c:pt>
                <c:pt idx="1">
                  <c:v>25-50%</c:v>
                </c:pt>
                <c:pt idx="2">
                  <c:v>50-75%</c:v>
                </c:pt>
                <c:pt idx="3">
                  <c:v>75-100%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5.0999999999999997E-2</c:v>
                </c:pt>
                <c:pt idx="1">
                  <c:v>0.254</c:v>
                </c:pt>
                <c:pt idx="2">
                  <c:v>0.44500000000000001</c:v>
                </c:pt>
                <c:pt idx="3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5-4C40-82E5-098AC19E2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D-41B3-82B9-22EE37EBA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D-41B3-82B9-22EE37EBA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FD-41B3-82B9-22EE37EBA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FD-41B3-82B9-22EE37EBA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FD-41B3-82B9-22EE37EBA8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FD-41B3-82B9-22EE37EBA87A}"/>
              </c:ext>
            </c:extLst>
          </c:dPt>
          <c:cat>
            <c:numRef>
              <c:f>Foglio1!$A$2:$A$7</c:f>
              <c:numCache>
                <c:formatCode>General</c:formatCode>
                <c:ptCount val="6"/>
              </c:numCache>
            </c:numRef>
          </c:cat>
          <c:val>
            <c:numRef>
              <c:f>Foglio1!$B$2:$B$7</c:f>
              <c:numCache>
                <c:formatCode>0%</c:formatCode>
                <c:ptCount val="6"/>
                <c:pt idx="0" formatCode="0.00%">
                  <c:v>0.159</c:v>
                </c:pt>
                <c:pt idx="1">
                  <c:v>0.37</c:v>
                </c:pt>
                <c:pt idx="2" formatCode="0.00%">
                  <c:v>0.16600000000000001</c:v>
                </c:pt>
                <c:pt idx="3" formatCode="0.00%">
                  <c:v>0.10299999999999999</c:v>
                </c:pt>
                <c:pt idx="4">
                  <c:v>0.02</c:v>
                </c:pt>
                <c:pt idx="5" formatCode="0.00%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7-4124-AAB8-D01EFFAC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B-46F2-B5CC-D5E2D5C143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B-46F2-B5CC-D5E2D5C143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B-46F2-B5CC-D5E2D5C143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B-46F2-B5CC-D5E2D5C14373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5.5E-2</c:v>
                </c:pt>
                <c:pt idx="1">
                  <c:v>0.42399999999999999</c:v>
                </c:pt>
                <c:pt idx="2">
                  <c:v>0.48299999999999998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F-403A-B29B-FD7831C0B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B-456D-809F-2717A3151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B-456D-809F-2717A3151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B-456D-809F-2717A31519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BB-456D-809F-2717A31519E3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0.254</c:v>
                </c:pt>
                <c:pt idx="2">
                  <c:v>0.66100000000000003</c:v>
                </c:pt>
                <c:pt idx="3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9-4B65-A874-8808EEF8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11-4294-B6D3-DDB423311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11-4294-B6D3-DDB423311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11-4294-B6D3-DDB4233111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11-4294-B6D3-DDB4233111E8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0.153</c:v>
                </c:pt>
                <c:pt idx="1">
                  <c:v>6.8000000000000005E-2</c:v>
                </c:pt>
                <c:pt idx="2">
                  <c:v>5.8999999999999997E-2</c:v>
                </c:pt>
                <c:pt idx="3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E-4386-BCD0-D2AD9EC3C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BB-4329-9954-558207392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BB-4329-9954-558207392D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BB-4329-9954-558207392D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BB-4329-9954-558207392DEA}"/>
              </c:ext>
            </c:extLst>
          </c:dPt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0%</c:formatCode>
                <c:ptCount val="4"/>
                <c:pt idx="0">
                  <c:v>0.86</c:v>
                </c:pt>
                <c:pt idx="1">
                  <c:v>0.11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A-4BCA-91A4-751368925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0.75079</cdr:x>
      <cdr:y>0.11646</cdr:y>
    </cdr:from>
    <cdr:to>
      <cdr:x>0.98771</cdr:x>
      <cdr:y>0.3601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894983" y="506758"/>
          <a:ext cx="2491408" cy="1060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0.71676</cdr:x>
      <cdr:y>0.08296</cdr:y>
    </cdr:from>
    <cdr:to>
      <cdr:x>0.97385</cdr:x>
      <cdr:y>0.38142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537174" y="360984"/>
          <a:ext cx="2703443" cy="12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0.71744</cdr:x>
      <cdr:y>0.05562</cdr:y>
    </cdr:from>
    <cdr:to>
      <cdr:x>0.73131</cdr:x>
      <cdr:y>0.08912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544362" y="242021"/>
          <a:ext cx="145851" cy="14576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0.74827</cdr:x>
      <cdr:y>0.03811</cdr:y>
    </cdr:from>
    <cdr:to>
      <cdr:x>1</cdr:x>
      <cdr:y>0.22278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868508" y="165821"/>
          <a:ext cx="2647092" cy="803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Un modo di vivere </a:t>
          </a:r>
          <a:r>
            <a:rPr lang="it-IT" sz="1600" dirty="0">
              <a:sym typeface="Wingdings" panose="05000000000000000000" pitchFamily="2" charset="2"/>
            </a:rPr>
            <a:t> 7,6%</a:t>
          </a:r>
          <a:r>
            <a:rPr lang="it-IT" sz="1600" dirty="0"/>
            <a:t> </a:t>
          </a:r>
        </a:p>
      </cdr:txBody>
    </cdr:sp>
  </cdr:relSizeAnchor>
  <cdr:relSizeAnchor xmlns:cdr="http://schemas.openxmlformats.org/drawingml/2006/chartDrawing">
    <cdr:from>
      <cdr:x>0.72426</cdr:x>
      <cdr:y>0.23221</cdr:y>
    </cdr:from>
    <cdr:to>
      <cdr:x>0.73687</cdr:x>
      <cdr:y>0.26571</cdr:y>
    </cdr:to>
    <cdr:sp macro="" textlink="">
      <cdr:nvSpPr>
        <cdr:cNvPr id="6" name="Rettangolo 5"/>
        <cdr:cNvSpPr/>
      </cdr:nvSpPr>
      <cdr:spPr>
        <a:xfrm xmlns:a="http://schemas.openxmlformats.org/drawingml/2006/main">
          <a:off x="7616054" y="1010431"/>
          <a:ext cx="132602" cy="14576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0.74575</cdr:x>
      <cdr:y>0.20881</cdr:y>
    </cdr:from>
    <cdr:to>
      <cdr:x>1</cdr:x>
      <cdr:y>0.37992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7842009" y="908611"/>
          <a:ext cx="2673591" cy="744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Lo studio dell’ambiente </a:t>
          </a:r>
          <a:r>
            <a:rPr lang="it-IT" sz="1600" dirty="0">
              <a:sym typeface="Wingdings" panose="05000000000000000000" pitchFamily="2" charset="2"/>
            </a:rPr>
            <a:t>32,6%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0.72936</cdr:x>
      <cdr:y>0.40209</cdr:y>
    </cdr:from>
    <cdr:to>
      <cdr:x>0.74323</cdr:x>
      <cdr:y>0.43864</cdr:y>
    </cdr:to>
    <cdr:sp macro="" textlink="">
      <cdr:nvSpPr>
        <cdr:cNvPr id="8" name="Rettangolo 7"/>
        <cdr:cNvSpPr/>
      </cdr:nvSpPr>
      <cdr:spPr>
        <a:xfrm xmlns:a="http://schemas.openxmlformats.org/drawingml/2006/main">
          <a:off x="7669697" y="1749632"/>
          <a:ext cx="145774" cy="1590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0.74953</cdr:x>
      <cdr:y>0.36295</cdr:y>
    </cdr:from>
    <cdr:to>
      <cdr:x>0.95243</cdr:x>
      <cdr:y>0.5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7881758" y="1579318"/>
          <a:ext cx="2133572" cy="596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Difendere l’ambiente </a:t>
          </a:r>
          <a:r>
            <a:rPr lang="it-IT" sz="1600" dirty="0">
              <a:sym typeface="Wingdings" panose="05000000000000000000" pitchFamily="2" charset="2"/>
            </a:rPr>
            <a:t> 59,8%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0.35759</cdr:x>
      <cdr:y>0.366</cdr:y>
    </cdr:from>
    <cdr:to>
      <cdr:x>0.47858</cdr:x>
      <cdr:y>0.634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3760305" y="1592573"/>
          <a:ext cx="1272208" cy="116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3200" dirty="0"/>
        </a:p>
      </cdr:txBody>
    </cdr:sp>
  </cdr:relSizeAnchor>
  <cdr:relSizeAnchor xmlns:cdr="http://schemas.openxmlformats.org/drawingml/2006/chartDrawing">
    <cdr:from>
      <cdr:x>0.53907</cdr:x>
      <cdr:y>0.41188</cdr:y>
    </cdr:from>
    <cdr:to>
      <cdr:x>0.66383</cdr:x>
      <cdr:y>0.57634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5668617" y="1792218"/>
          <a:ext cx="1311966" cy="715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0.55545</cdr:x>
      <cdr:y>0.39665</cdr:y>
    </cdr:from>
    <cdr:to>
      <cdr:x>0.67391</cdr:x>
      <cdr:y>0.59156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5840896" y="1725957"/>
          <a:ext cx="1245704" cy="848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3200" dirty="0"/>
        </a:p>
      </cdr:txBody>
    </cdr:sp>
  </cdr:relSizeAnchor>
  <cdr:relSizeAnchor xmlns:cdr="http://schemas.openxmlformats.org/drawingml/2006/chartDrawing">
    <cdr:from>
      <cdr:x>0.5</cdr:x>
      <cdr:y>0.10428</cdr:y>
    </cdr:from>
    <cdr:to>
      <cdr:x>0.57309</cdr:x>
      <cdr:y>0.3637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5257800" y="453747"/>
          <a:ext cx="768626" cy="112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3200" dirty="0"/>
        </a:p>
      </cdr:txBody>
    </cdr:sp>
  </cdr:relSizeAnchor>
  <cdr:relSizeAnchor xmlns:cdr="http://schemas.openxmlformats.org/drawingml/2006/chartDrawing">
    <cdr:from>
      <cdr:x>0</cdr:x>
      <cdr:y>0.10816</cdr:y>
    </cdr:from>
    <cdr:to>
      <cdr:x>0.30127</cdr:x>
      <cdr:y>0.93705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0" y="470621"/>
          <a:ext cx="3168073" cy="360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0.01625</cdr:x>
      <cdr:y>0.05562</cdr:y>
    </cdr:from>
    <cdr:to>
      <cdr:x>0.28074</cdr:x>
      <cdr:y>0.97207</cdr:y>
    </cdr:to>
    <cdr:sp macro="" textlink="">
      <cdr:nvSpPr>
        <cdr:cNvPr id="15" name="CasellaDiTesto 14"/>
        <cdr:cNvSpPr txBox="1"/>
      </cdr:nvSpPr>
      <cdr:spPr>
        <a:xfrm xmlns:a="http://schemas.openxmlformats.org/drawingml/2006/main">
          <a:off x="170873" y="242021"/>
          <a:ext cx="2781300" cy="398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0.01625</cdr:x>
      <cdr:y>0.05562</cdr:y>
    </cdr:from>
    <cdr:to>
      <cdr:x>0.29644</cdr:x>
      <cdr:y>1</cdr:y>
    </cdr:to>
    <cdr:sp macro="" textlink="">
      <cdr:nvSpPr>
        <cdr:cNvPr id="16" name="CasellaDiTesto 15"/>
        <cdr:cNvSpPr txBox="1"/>
      </cdr:nvSpPr>
      <cdr:spPr>
        <a:xfrm xmlns:a="http://schemas.openxmlformats.org/drawingml/2006/main">
          <a:off x="170873" y="242020"/>
          <a:ext cx="2946400" cy="4109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0.71424</cdr:x>
      <cdr:y>0.06164</cdr:y>
    </cdr:from>
    <cdr:to>
      <cdr:x>0.73188</cdr:x>
      <cdr:y>0.10483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510670" y="268219"/>
          <a:ext cx="185530" cy="1879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0.74953</cdr:x>
      <cdr:y>0.03423</cdr:y>
    </cdr:from>
    <cdr:to>
      <cdr:x>0.98645</cdr:x>
      <cdr:y>0.17433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881728" y="148948"/>
          <a:ext cx="2491411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Per niente importante </a:t>
          </a:r>
          <a:r>
            <a:rPr lang="it-IT" sz="1600" dirty="0">
              <a:sym typeface="Wingdings" panose="05000000000000000000" pitchFamily="2" charset="2"/>
            </a:rPr>
            <a:t> 0,4%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0.71424</cdr:x>
      <cdr:y>0.20534</cdr:y>
    </cdr:from>
    <cdr:to>
      <cdr:x>0.73314</cdr:x>
      <cdr:y>0.25102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510669" y="893488"/>
          <a:ext cx="198783" cy="1987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0.74701</cdr:x>
      <cdr:y>0.19315</cdr:y>
    </cdr:from>
    <cdr:to>
      <cdr:x>1</cdr:x>
      <cdr:y>0.30463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855224" y="840477"/>
          <a:ext cx="2660375" cy="485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Poco importante </a:t>
          </a:r>
          <a:r>
            <a:rPr lang="it-IT" sz="1600" dirty="0">
              <a:sym typeface="Wingdings" panose="05000000000000000000" pitchFamily="2" charset="2"/>
            </a:rPr>
            <a:t> 5,1%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0.71676</cdr:x>
      <cdr:y>0.30463</cdr:y>
    </cdr:from>
    <cdr:to>
      <cdr:x>0.73566</cdr:x>
      <cdr:y>0.35336</cdr:y>
    </cdr:to>
    <cdr:sp macro="" textlink="">
      <cdr:nvSpPr>
        <cdr:cNvPr id="6" name="Rettangolo 5"/>
        <cdr:cNvSpPr/>
      </cdr:nvSpPr>
      <cdr:spPr>
        <a:xfrm xmlns:a="http://schemas.openxmlformats.org/drawingml/2006/main">
          <a:off x="7537173" y="1325563"/>
          <a:ext cx="198783" cy="2120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0.74701</cdr:x>
      <cdr:y>0.28377</cdr:y>
    </cdr:from>
    <cdr:to>
      <cdr:x>0.97637</cdr:x>
      <cdr:y>0.43604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7855224" y="1234762"/>
          <a:ext cx="2411897" cy="662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Abbastanza importante </a:t>
          </a:r>
          <a:r>
            <a:rPr lang="it-IT" sz="1600" dirty="0">
              <a:sym typeface="Wingdings" panose="05000000000000000000" pitchFamily="2" charset="2"/>
            </a:rPr>
            <a:t> 19,9%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0.71928</cdr:x>
      <cdr:y>0.46575</cdr:y>
    </cdr:from>
    <cdr:to>
      <cdr:x>0.73693</cdr:x>
      <cdr:y>0.51218</cdr:y>
    </cdr:to>
    <cdr:sp macro="" textlink="">
      <cdr:nvSpPr>
        <cdr:cNvPr id="8" name="Rettangolo 7"/>
        <cdr:cNvSpPr/>
      </cdr:nvSpPr>
      <cdr:spPr>
        <a:xfrm xmlns:a="http://schemas.openxmlformats.org/drawingml/2006/main">
          <a:off x="7563679" y="2026617"/>
          <a:ext cx="185530" cy="2020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0.75205</cdr:x>
      <cdr:y>0.45851</cdr:y>
    </cdr:from>
    <cdr:to>
      <cdr:x>1</cdr:x>
      <cdr:y>0.6043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8171145" y="1995125"/>
          <a:ext cx="2694049" cy="63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Molto importante </a:t>
          </a:r>
          <a:r>
            <a:rPr lang="it-IT" sz="1600" dirty="0">
              <a:sym typeface="Wingdings" panose="05000000000000000000" pitchFamily="2" charset="2"/>
            </a:rPr>
            <a:t> 74,6%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0.78481</cdr:x>
      <cdr:y>0.6378</cdr:y>
    </cdr:from>
    <cdr:to>
      <cdr:x>0.89319</cdr:x>
      <cdr:y>0.75353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8252791" y="2775294"/>
          <a:ext cx="1139687" cy="503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0.7281</cdr:x>
      <cdr:y>0.10428</cdr:y>
    </cdr:from>
    <cdr:to>
      <cdr:x>0.91084</cdr:x>
      <cdr:y>0.22915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656443" y="453749"/>
          <a:ext cx="1921566" cy="543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0.71298</cdr:x>
      <cdr:y>0.07991</cdr:y>
    </cdr:from>
    <cdr:to>
      <cdr:x>0.91588</cdr:x>
      <cdr:y>0.27178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497417" y="347732"/>
          <a:ext cx="2133600" cy="834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0.72936</cdr:x>
      <cdr:y>0.10123</cdr:y>
    </cdr:from>
    <cdr:to>
      <cdr:x>0.74701</cdr:x>
      <cdr:y>0.14082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669696" y="440497"/>
          <a:ext cx="185530" cy="1722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0.78355</cdr:x>
      <cdr:y>0.06469</cdr:y>
    </cdr:from>
    <cdr:to>
      <cdr:x>0.9247</cdr:x>
      <cdr:y>0.14996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239539" y="281471"/>
          <a:ext cx="1484244" cy="37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3600" dirty="0"/>
        </a:p>
      </cdr:txBody>
    </cdr:sp>
  </cdr:relSizeAnchor>
  <cdr:relSizeAnchor xmlns:cdr="http://schemas.openxmlformats.org/drawingml/2006/chartDrawing">
    <cdr:from>
      <cdr:x>0.76969</cdr:x>
      <cdr:y>0.086</cdr:y>
    </cdr:from>
    <cdr:to>
      <cdr:x>0.93982</cdr:x>
      <cdr:y>0.17433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8093763" y="374236"/>
          <a:ext cx="1789045" cy="38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0-25% </a:t>
          </a:r>
          <a:r>
            <a:rPr lang="it-IT" sz="1600" dirty="0">
              <a:sym typeface="Wingdings" panose="05000000000000000000" pitchFamily="2" charset="2"/>
            </a:rPr>
            <a:t> 5,1%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0.73188</cdr:x>
      <cdr:y>0.19869</cdr:y>
    </cdr:from>
    <cdr:to>
      <cdr:x>0.74953</cdr:x>
      <cdr:y>0.24437</cdr:y>
    </cdr:to>
    <cdr:sp macro="" textlink="">
      <cdr:nvSpPr>
        <cdr:cNvPr id="7" name="Rettangolo 6"/>
        <cdr:cNvSpPr/>
      </cdr:nvSpPr>
      <cdr:spPr>
        <a:xfrm xmlns:a="http://schemas.openxmlformats.org/drawingml/2006/main">
          <a:off x="7696200" y="864566"/>
          <a:ext cx="185530" cy="1987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0.76591</cdr:x>
      <cdr:y>0.18955</cdr:y>
    </cdr:from>
    <cdr:to>
      <cdr:x>0.93226</cdr:x>
      <cdr:y>0.28092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8054009" y="824810"/>
          <a:ext cx="1749287" cy="397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25-50% </a:t>
          </a:r>
          <a:r>
            <a:rPr lang="it-IT" sz="1600" dirty="0">
              <a:sym typeface="Wingdings" panose="05000000000000000000" pitchFamily="2" charset="2"/>
            </a:rPr>
            <a:t> 25,4%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0.73314</cdr:x>
      <cdr:y>0.31747</cdr:y>
    </cdr:from>
    <cdr:to>
      <cdr:x>0.75079</cdr:x>
      <cdr:y>0.36315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7709452" y="1381401"/>
          <a:ext cx="185530" cy="1987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0.77221</cdr:x>
      <cdr:y>0.2931</cdr:y>
    </cdr:from>
    <cdr:to>
      <cdr:x>0.94612</cdr:x>
      <cdr:y>0.37229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8120268" y="1275384"/>
          <a:ext cx="1828801" cy="344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50-75% </a:t>
          </a:r>
          <a:r>
            <a:rPr lang="it-IT" sz="1600" dirty="0">
              <a:sym typeface="Wingdings" panose="05000000000000000000" pitchFamily="2" charset="2"/>
            </a:rPr>
            <a:t> </a:t>
          </a:r>
          <a:r>
            <a:rPr lang="it-IT" sz="1600" dirty="0"/>
            <a:t>44.5%</a:t>
          </a:r>
        </a:p>
      </cdr:txBody>
    </cdr:sp>
  </cdr:relSizeAnchor>
  <cdr:relSizeAnchor xmlns:cdr="http://schemas.openxmlformats.org/drawingml/2006/chartDrawing">
    <cdr:from>
      <cdr:x>0.73566</cdr:x>
      <cdr:y>0.42406</cdr:y>
    </cdr:from>
    <cdr:to>
      <cdr:x>0.75583</cdr:x>
      <cdr:y>0.47279</cdr:y>
    </cdr:to>
    <cdr:sp macro="" textlink="">
      <cdr:nvSpPr>
        <cdr:cNvPr id="11" name="Rettangolo 10"/>
        <cdr:cNvSpPr/>
      </cdr:nvSpPr>
      <cdr:spPr>
        <a:xfrm xmlns:a="http://schemas.openxmlformats.org/drawingml/2006/main">
          <a:off x="7735957" y="1845227"/>
          <a:ext cx="212035" cy="2120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0.77599</cdr:x>
      <cdr:y>0.3997</cdr:y>
    </cdr:from>
    <cdr:to>
      <cdr:x>0.94612</cdr:x>
      <cdr:y>0.47279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8160026" y="1739209"/>
          <a:ext cx="1789044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75-100% </a:t>
          </a:r>
          <a:r>
            <a:rPr lang="it-IT" sz="1600" dirty="0">
              <a:sym typeface="Wingdings" panose="05000000000000000000" pitchFamily="2" charset="2"/>
            </a:rPr>
            <a:t> 25%</a:t>
          </a:r>
          <a:endParaRPr lang="it-IT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0.73566</cdr:x>
      <cdr:y>0.10428</cdr:y>
    </cdr:from>
    <cdr:to>
      <cdr:x>0.75079</cdr:x>
      <cdr:y>0.14082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735957" y="453748"/>
          <a:ext cx="159026" cy="1590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0.76843</cdr:x>
      <cdr:y>0.07687</cdr:y>
    </cdr:from>
    <cdr:to>
      <cdr:x>0.97007</cdr:x>
      <cdr:y>0.21392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080513" y="334480"/>
          <a:ext cx="2120347" cy="596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Cambiamento climatico </a:t>
          </a:r>
          <a:r>
            <a:rPr lang="it-IT" sz="1600" dirty="0">
              <a:sym typeface="Wingdings" panose="05000000000000000000" pitchFamily="2" charset="2"/>
            </a:rPr>
            <a:t>15,9%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0.73945</cdr:x>
      <cdr:y>0.27787</cdr:y>
    </cdr:from>
    <cdr:to>
      <cdr:x>0.75583</cdr:x>
      <cdr:y>0.31442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775713" y="1209123"/>
          <a:ext cx="172278" cy="1590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0.77221</cdr:x>
      <cdr:y>0.25351</cdr:y>
    </cdr:from>
    <cdr:to>
      <cdr:x>0.98015</cdr:x>
      <cdr:y>0.40274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120268" y="1103105"/>
          <a:ext cx="2186609" cy="64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Inquinamento delle acque </a:t>
          </a:r>
          <a:r>
            <a:rPr lang="it-IT" sz="1600" dirty="0">
              <a:sym typeface="Wingdings" panose="05000000000000000000" pitchFamily="2" charset="2"/>
            </a:rPr>
            <a:t> 37%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0.74197</cdr:x>
      <cdr:y>0.43015</cdr:y>
    </cdr:from>
    <cdr:to>
      <cdr:x>0.75961</cdr:x>
      <cdr:y>0.47583</cdr:y>
    </cdr:to>
    <cdr:sp macro="" textlink="">
      <cdr:nvSpPr>
        <cdr:cNvPr id="6" name="Rettangolo 5"/>
        <cdr:cNvSpPr/>
      </cdr:nvSpPr>
      <cdr:spPr>
        <a:xfrm xmlns:a="http://schemas.openxmlformats.org/drawingml/2006/main">
          <a:off x="7802217" y="1871732"/>
          <a:ext cx="185530" cy="1987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0.77599</cdr:x>
      <cdr:y>0.40863</cdr:y>
    </cdr:from>
    <cdr:to>
      <cdr:x>0.94991</cdr:x>
      <cdr:y>0.54873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8160026" y="1778103"/>
          <a:ext cx="1828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Inquinamento dei rifiuti </a:t>
          </a:r>
          <a:r>
            <a:rPr lang="it-IT" sz="1600" dirty="0">
              <a:sym typeface="Wingdings" panose="05000000000000000000" pitchFamily="2" charset="2"/>
            </a:rPr>
            <a:t>16,6%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0.74197</cdr:x>
      <cdr:y>0.57634</cdr:y>
    </cdr:from>
    <cdr:to>
      <cdr:x>0.75961</cdr:x>
      <cdr:y>0.61897</cdr:y>
    </cdr:to>
    <cdr:sp macro="" textlink="">
      <cdr:nvSpPr>
        <cdr:cNvPr id="8" name="Rettangolo 7"/>
        <cdr:cNvSpPr/>
      </cdr:nvSpPr>
      <cdr:spPr>
        <a:xfrm xmlns:a="http://schemas.openxmlformats.org/drawingml/2006/main">
          <a:off x="7802217" y="2507836"/>
          <a:ext cx="185530" cy="1855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0.77599</cdr:x>
      <cdr:y>0.56111</cdr:y>
    </cdr:from>
    <cdr:to>
      <cdr:x>0.96755</cdr:x>
      <cdr:y>0.74384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8160025" y="2441576"/>
          <a:ext cx="2014331" cy="795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Inquinamento agricolo </a:t>
          </a:r>
          <a:r>
            <a:rPr lang="it-IT" sz="1600" dirty="0">
              <a:sym typeface="Wingdings" panose="05000000000000000000" pitchFamily="2" charset="2"/>
            </a:rPr>
            <a:t>10,3%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0.74323</cdr:x>
      <cdr:y>0.72557</cdr:y>
    </cdr:from>
    <cdr:to>
      <cdr:x>0.76087</cdr:x>
      <cdr:y>0.76821</cdr:y>
    </cdr:to>
    <cdr:sp macro="" textlink="">
      <cdr:nvSpPr>
        <cdr:cNvPr id="10" name="Rettangolo 9"/>
        <cdr:cNvSpPr/>
      </cdr:nvSpPr>
      <cdr:spPr>
        <a:xfrm xmlns:a="http://schemas.openxmlformats.org/drawingml/2006/main">
          <a:off x="7815470" y="3157193"/>
          <a:ext cx="185531" cy="18553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0.77725</cdr:x>
      <cdr:y>0.71339</cdr:y>
    </cdr:from>
    <cdr:to>
      <cdr:x>0.9121</cdr:x>
      <cdr:y>0.84739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8173279" y="3104183"/>
          <a:ext cx="1417983" cy="58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Inquinamento acustico </a:t>
          </a:r>
          <a:r>
            <a:rPr lang="it-IT" sz="1600" dirty="0">
              <a:sym typeface="Wingdings" panose="05000000000000000000" pitchFamily="2" charset="2"/>
            </a:rPr>
            <a:t> 2%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0.74197</cdr:x>
      <cdr:y>0.88089</cdr:y>
    </cdr:from>
    <cdr:to>
      <cdr:x>0.75835</cdr:x>
      <cdr:y>0.91744</cdr:y>
    </cdr:to>
    <cdr:sp macro="" textlink="">
      <cdr:nvSpPr>
        <cdr:cNvPr id="12" name="Rettangolo 11"/>
        <cdr:cNvSpPr/>
      </cdr:nvSpPr>
      <cdr:spPr>
        <a:xfrm xmlns:a="http://schemas.openxmlformats.org/drawingml/2006/main">
          <a:off x="7802217" y="4076924"/>
          <a:ext cx="172278" cy="1691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0.7949</cdr:x>
      <cdr:y>0.88394</cdr:y>
    </cdr:from>
    <cdr:to>
      <cdr:x>0.95621</cdr:x>
      <cdr:y>1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8358809" y="3846305"/>
          <a:ext cx="1696278" cy="505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0.77977</cdr:x>
      <cdr:y>0.84538</cdr:y>
    </cdr:from>
    <cdr:to>
      <cdr:x>1</cdr:x>
      <cdr:y>0.97564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8199780" y="3912566"/>
          <a:ext cx="2315820" cy="60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Utilizzo dei  prodotti</a:t>
          </a:r>
          <a:r>
            <a:rPr lang="it-IT" sz="1600" dirty="0">
              <a:sym typeface="Wingdings" panose="05000000000000000000" pitchFamily="2" charset="2"/>
            </a:rPr>
            <a:t> </a:t>
          </a:r>
          <a:r>
            <a:rPr lang="it-IT" sz="1600" dirty="0"/>
            <a:t>chimici </a:t>
          </a:r>
          <a:r>
            <a:rPr lang="it-IT" sz="1600" dirty="0">
              <a:sym typeface="Wingdings" panose="05000000000000000000" pitchFamily="2" charset="2"/>
            </a:rPr>
            <a:t> 18,2%</a:t>
          </a:r>
          <a:endParaRPr lang="it-IT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0.74197</cdr:x>
      <cdr:y>0.1591</cdr:y>
    </cdr:from>
    <cdr:to>
      <cdr:x>0.76213</cdr:x>
      <cdr:y>0.19869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802217" y="692288"/>
          <a:ext cx="212035" cy="1722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0.74197</cdr:x>
      <cdr:y>0.29919</cdr:y>
    </cdr:from>
    <cdr:to>
      <cdr:x>0.76213</cdr:x>
      <cdr:y>0.34183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7802217" y="1301888"/>
          <a:ext cx="212035" cy="1855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 dirty="0"/>
        </a:p>
      </cdr:txBody>
    </cdr:sp>
  </cdr:relSizeAnchor>
  <cdr:relSizeAnchor xmlns:cdr="http://schemas.openxmlformats.org/drawingml/2006/chartDrawing">
    <cdr:from>
      <cdr:x>0.74197</cdr:x>
      <cdr:y>0.41797</cdr:y>
    </cdr:from>
    <cdr:to>
      <cdr:x>0.76213</cdr:x>
      <cdr:y>0.46061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802217" y="1818723"/>
          <a:ext cx="212035" cy="1855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0.74323</cdr:x>
      <cdr:y>0.53065</cdr:y>
    </cdr:from>
    <cdr:to>
      <cdr:x>0.76213</cdr:x>
      <cdr:y>0.57025</cdr:y>
    </cdr:to>
    <cdr:sp macro="" textlink="">
      <cdr:nvSpPr>
        <cdr:cNvPr id="5" name="Rettangolo 4"/>
        <cdr:cNvSpPr/>
      </cdr:nvSpPr>
      <cdr:spPr>
        <a:xfrm xmlns:a="http://schemas.openxmlformats.org/drawingml/2006/main">
          <a:off x="7815470" y="2309054"/>
          <a:ext cx="198783" cy="1722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0.77851</cdr:x>
      <cdr:y>0.14387</cdr:y>
    </cdr:from>
    <cdr:to>
      <cdr:x>0.93856</cdr:x>
      <cdr:y>0.29006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8186530" y="626027"/>
          <a:ext cx="1683027" cy="636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600" dirty="0"/>
        </a:p>
      </cdr:txBody>
    </cdr:sp>
  </cdr:relSizeAnchor>
  <cdr:relSizeAnchor xmlns:cdr="http://schemas.openxmlformats.org/drawingml/2006/chartDrawing">
    <cdr:from>
      <cdr:x>0.77599</cdr:x>
      <cdr:y>0.14082</cdr:y>
    </cdr:from>
    <cdr:to>
      <cdr:x>0.95243</cdr:x>
      <cdr:y>0.2596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8160026" y="612775"/>
          <a:ext cx="1855304" cy="516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Scadente </a:t>
          </a:r>
          <a:r>
            <a:rPr lang="it-IT" sz="1600" dirty="0">
              <a:sym typeface="Wingdings" panose="05000000000000000000" pitchFamily="2" charset="2"/>
            </a:rPr>
            <a:t>5,5%</a:t>
          </a:r>
          <a:r>
            <a:rPr lang="it-IT" sz="1600" dirty="0"/>
            <a:t> </a:t>
          </a:r>
        </a:p>
      </cdr:txBody>
    </cdr:sp>
  </cdr:relSizeAnchor>
  <cdr:relSizeAnchor xmlns:cdr="http://schemas.openxmlformats.org/drawingml/2006/chartDrawing">
    <cdr:from>
      <cdr:x>0.78859</cdr:x>
      <cdr:y>0.29006</cdr:y>
    </cdr:from>
    <cdr:to>
      <cdr:x>0.98267</cdr:x>
      <cdr:y>0.3936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8292548" y="1262132"/>
          <a:ext cx="2040835" cy="45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0.77851</cdr:x>
      <cdr:y>0.28396</cdr:y>
    </cdr:from>
    <cdr:to>
      <cdr:x>1</cdr:x>
      <cdr:y>0.40883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8186530" y="1235627"/>
          <a:ext cx="2329070" cy="543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Sufficiente </a:t>
          </a:r>
          <a:r>
            <a:rPr lang="it-IT" sz="1600" dirty="0">
              <a:sym typeface="Wingdings" panose="05000000000000000000" pitchFamily="2" charset="2"/>
            </a:rPr>
            <a:t> 42,4%</a:t>
          </a:r>
          <a:r>
            <a:rPr lang="it-IT" sz="1600" dirty="0"/>
            <a:t> </a:t>
          </a:r>
        </a:p>
      </cdr:txBody>
    </cdr:sp>
  </cdr:relSizeAnchor>
  <cdr:relSizeAnchor xmlns:cdr="http://schemas.openxmlformats.org/drawingml/2006/chartDrawing">
    <cdr:from>
      <cdr:x>0.77851</cdr:x>
      <cdr:y>0.39645</cdr:y>
    </cdr:from>
    <cdr:to>
      <cdr:x>0.93982</cdr:x>
      <cdr:y>0.5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8186531" y="1725096"/>
          <a:ext cx="1696278" cy="450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Buona </a:t>
          </a:r>
          <a:r>
            <a:rPr lang="it-IT" sz="1600" dirty="0">
              <a:sym typeface="Wingdings" panose="05000000000000000000" pitchFamily="2" charset="2"/>
            </a:rPr>
            <a:t> 48,3%</a:t>
          </a:r>
          <a:r>
            <a:rPr lang="it-IT" sz="1600" dirty="0"/>
            <a:t> </a:t>
          </a:r>
        </a:p>
      </cdr:txBody>
    </cdr:sp>
  </cdr:relSizeAnchor>
  <cdr:relSizeAnchor xmlns:cdr="http://schemas.openxmlformats.org/drawingml/2006/chartDrawing">
    <cdr:from>
      <cdr:x>0.77977</cdr:x>
      <cdr:y>0.52456</cdr:y>
    </cdr:from>
    <cdr:to>
      <cdr:x>0.9436</cdr:x>
      <cdr:y>0.67989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8199783" y="2282549"/>
          <a:ext cx="1722782" cy="67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Ottima </a:t>
          </a:r>
          <a:r>
            <a:rPr lang="it-IT" sz="1600" dirty="0">
              <a:sym typeface="Wingdings" panose="05000000000000000000" pitchFamily="2" charset="2"/>
            </a:rPr>
            <a:t> 3,8%</a:t>
          </a:r>
          <a:r>
            <a:rPr lang="it-IT" sz="1600" dirty="0"/>
            <a:t>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0.7281</cdr:x>
      <cdr:y>0.13778</cdr:y>
    </cdr:from>
    <cdr:to>
      <cdr:x>0.74701</cdr:x>
      <cdr:y>0.18042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656443" y="599523"/>
          <a:ext cx="198783" cy="1855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0.72936</cdr:x>
      <cdr:y>0.2931</cdr:y>
    </cdr:from>
    <cdr:to>
      <cdr:x>0.74953</cdr:x>
      <cdr:y>0.33574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7669696" y="1275383"/>
          <a:ext cx="212034" cy="1855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0.73062</cdr:x>
      <cdr:y>0.41188</cdr:y>
    </cdr:from>
    <cdr:to>
      <cdr:x>0.74827</cdr:x>
      <cdr:y>0.45147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682948" y="1792218"/>
          <a:ext cx="185530" cy="1722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0.73314</cdr:x>
      <cdr:y>0.55502</cdr:y>
    </cdr:from>
    <cdr:to>
      <cdr:x>0.75079</cdr:x>
      <cdr:y>0.59461</cdr:y>
    </cdr:to>
    <cdr:sp macro="" textlink="">
      <cdr:nvSpPr>
        <cdr:cNvPr id="5" name="Rettangolo 4"/>
        <cdr:cNvSpPr/>
      </cdr:nvSpPr>
      <cdr:spPr>
        <a:xfrm xmlns:a="http://schemas.openxmlformats.org/drawingml/2006/main">
          <a:off x="7709452" y="2415071"/>
          <a:ext cx="185531" cy="1722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0.76969</cdr:x>
      <cdr:y>0.11646</cdr:y>
    </cdr:from>
    <cdr:to>
      <cdr:x>1</cdr:x>
      <cdr:y>0.26874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8093764" y="506758"/>
          <a:ext cx="2421836" cy="66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Per nulla informato </a:t>
          </a:r>
          <a:r>
            <a:rPr lang="it-IT" sz="1600" dirty="0">
              <a:sym typeface="Wingdings" panose="05000000000000000000" pitchFamily="2" charset="2"/>
            </a:rPr>
            <a:t>  3,4%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0.77095</cdr:x>
      <cdr:y>0.27787</cdr:y>
    </cdr:from>
    <cdr:to>
      <cdr:x>1</cdr:x>
      <cdr:y>0.44233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8107018" y="1209123"/>
          <a:ext cx="2408582" cy="715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Poco informato </a:t>
          </a:r>
          <a:r>
            <a:rPr lang="it-IT" sz="1600" dirty="0">
              <a:sym typeface="Wingdings" panose="05000000000000000000" pitchFamily="2" charset="2"/>
            </a:rPr>
            <a:t> 25,4%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0.77347</cdr:x>
      <cdr:y>0.3936</cdr:y>
    </cdr:from>
    <cdr:to>
      <cdr:x>1</cdr:x>
      <cdr:y>0.53979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8133522" y="1712704"/>
          <a:ext cx="2382078" cy="636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Abbastanza informato </a:t>
          </a:r>
          <a:r>
            <a:rPr lang="it-IT" sz="1600" dirty="0">
              <a:sym typeface="Wingdings" panose="05000000000000000000" pitchFamily="2" charset="2"/>
            </a:rPr>
            <a:t> 66,1%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0.77599</cdr:x>
      <cdr:y>0.55502</cdr:y>
    </cdr:from>
    <cdr:to>
      <cdr:x>0.98267</cdr:x>
      <cdr:y>0.67684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8160026" y="2415071"/>
          <a:ext cx="2173356" cy="530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Molto informato </a:t>
          </a:r>
          <a:r>
            <a:rPr lang="it-IT" sz="1600" dirty="0">
              <a:sym typeface="Wingdings" panose="05000000000000000000" pitchFamily="2" charset="2"/>
            </a:rPr>
            <a:t> 5,1%</a:t>
          </a:r>
          <a:endParaRPr lang="it-IT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0.71928</cdr:x>
      <cdr:y>0.05859</cdr:y>
    </cdr:from>
    <cdr:to>
      <cdr:x>0.7344</cdr:x>
      <cdr:y>0.09819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563678" y="254966"/>
          <a:ext cx="159026" cy="17227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0.71802</cdr:x>
      <cdr:y>0.15605</cdr:y>
    </cdr:from>
    <cdr:to>
      <cdr:x>0.7344</cdr:x>
      <cdr:y>0.19564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7550426" y="679036"/>
          <a:ext cx="172278" cy="1722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0.71802</cdr:x>
      <cdr:y>0.23884</cdr:y>
    </cdr:from>
    <cdr:to>
      <cdr:x>0.7344</cdr:x>
      <cdr:y>0.27843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550427" y="1039260"/>
          <a:ext cx="172278" cy="1722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0.71802</cdr:x>
      <cdr:y>0.37838</cdr:y>
    </cdr:from>
    <cdr:to>
      <cdr:x>0.7344</cdr:x>
      <cdr:y>0.41797</cdr:y>
    </cdr:to>
    <cdr:sp macro="" textlink="">
      <cdr:nvSpPr>
        <cdr:cNvPr id="5" name="Rettangolo 4"/>
        <cdr:cNvSpPr/>
      </cdr:nvSpPr>
      <cdr:spPr>
        <a:xfrm xmlns:a="http://schemas.openxmlformats.org/drawingml/2006/main">
          <a:off x="7550426" y="1646444"/>
          <a:ext cx="172278" cy="1722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0.75079</cdr:x>
      <cdr:y>0.04088</cdr:y>
    </cdr:from>
    <cdr:to>
      <cdr:x>1</cdr:x>
      <cdr:y>0.21752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7894981" y="177868"/>
          <a:ext cx="2620619" cy="76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Scarsa manutenzione </a:t>
          </a:r>
          <a:r>
            <a:rPr lang="it-IT" sz="1600" dirty="0">
              <a:sym typeface="Wingdings" panose="05000000000000000000" pitchFamily="2" charset="2"/>
            </a:rPr>
            <a:t> 15,3%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0.75079</cdr:x>
      <cdr:y>0.14443</cdr:y>
    </cdr:from>
    <cdr:to>
      <cdr:x>0.96282</cdr:x>
      <cdr:y>0.21447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7894982" y="628442"/>
          <a:ext cx="2229679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Usi impropri </a:t>
          </a:r>
          <a:r>
            <a:rPr lang="it-IT" sz="1600" dirty="0">
              <a:sym typeface="Wingdings" panose="05000000000000000000" pitchFamily="2" charset="2"/>
            </a:rPr>
            <a:t> 6,8%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0.76339</cdr:x>
      <cdr:y>0.23884</cdr:y>
    </cdr:from>
    <cdr:to>
      <cdr:x>1</cdr:x>
      <cdr:y>0.40939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8027504" y="1039259"/>
          <a:ext cx="2488096" cy="742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Mancanza di sicurezza </a:t>
          </a:r>
          <a:r>
            <a:rPr lang="it-IT" sz="1600" dirty="0">
              <a:sym typeface="Wingdings" panose="05000000000000000000" pitchFamily="2" charset="2"/>
            </a:rPr>
            <a:t> 5,9%</a:t>
          </a:r>
          <a:r>
            <a:rPr lang="it-IT" sz="1600" dirty="0"/>
            <a:t> </a:t>
          </a:r>
        </a:p>
      </cdr:txBody>
    </cdr:sp>
  </cdr:relSizeAnchor>
  <cdr:relSizeAnchor xmlns:cdr="http://schemas.openxmlformats.org/drawingml/2006/chartDrawing">
    <cdr:from>
      <cdr:x>0.8264</cdr:x>
      <cdr:y>0.75658</cdr:y>
    </cdr:from>
    <cdr:to>
      <cdr:x>0.97133</cdr:x>
      <cdr:y>0.80226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8690113" y="3292130"/>
          <a:ext cx="1524000" cy="19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0.75992</cdr:x>
      <cdr:y>0.38275</cdr:y>
    </cdr:from>
    <cdr:to>
      <cdr:x>0.94392</cdr:x>
      <cdr:y>0.61725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7991060" y="1665460"/>
          <a:ext cx="1934817" cy="102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Maleducazione e abbandono dei rifiuti </a:t>
          </a:r>
          <a:r>
            <a:rPr lang="it-IT" sz="1600" dirty="0">
              <a:sym typeface="Wingdings" panose="05000000000000000000" pitchFamily="2" charset="2"/>
            </a:rPr>
            <a:t> 72%</a:t>
          </a:r>
          <a:endParaRPr lang="it-IT" sz="1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0.70038</cdr:x>
      <cdr:y>0.09514</cdr:y>
    </cdr:from>
    <cdr:to>
      <cdr:x>0.71802</cdr:x>
      <cdr:y>0.13778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364896" y="413992"/>
          <a:ext cx="185530" cy="1855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0.70038</cdr:x>
      <cdr:y>0.1926</cdr:y>
    </cdr:from>
    <cdr:to>
      <cdr:x>0.71802</cdr:x>
      <cdr:y>0.23524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7364896" y="838060"/>
          <a:ext cx="185529" cy="1855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0.69912</cdr:x>
      <cdr:y>0.28396</cdr:y>
    </cdr:from>
    <cdr:to>
      <cdr:x>0.71676</cdr:x>
      <cdr:y>0.33574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7351642" y="1235627"/>
          <a:ext cx="185531" cy="225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0.7281</cdr:x>
      <cdr:y>0.07991</cdr:y>
    </cdr:from>
    <cdr:to>
      <cdr:x>0.87303</cdr:x>
      <cdr:y>0.16823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656444" y="347732"/>
          <a:ext cx="1524000" cy="38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Si </a:t>
          </a:r>
          <a:r>
            <a:rPr lang="it-IT" sz="1600" dirty="0">
              <a:sym typeface="Wingdings" panose="05000000000000000000" pitchFamily="2" charset="2"/>
            </a:rPr>
            <a:t> 86%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0.73188</cdr:x>
      <cdr:y>0.17737</cdr:y>
    </cdr:from>
    <cdr:to>
      <cdr:x>0.93738</cdr:x>
      <cdr:y>0.27787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6525039" y="670152"/>
          <a:ext cx="1832044" cy="379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In parte </a:t>
          </a:r>
          <a:r>
            <a:rPr lang="it-IT" sz="1600" dirty="0">
              <a:sym typeface="Wingdings" panose="05000000000000000000" pitchFamily="2" charset="2"/>
            </a:rPr>
            <a:t> 11%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0.73062</cdr:x>
      <cdr:y>0.27483</cdr:y>
    </cdr:from>
    <cdr:to>
      <cdr:x>0.84152</cdr:x>
      <cdr:y>0.36619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7682948" y="1195871"/>
          <a:ext cx="1166191" cy="397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/>
            <a:t>No 3%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17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31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94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3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87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906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6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2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2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80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07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02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22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2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AF02-3F24-4929-AD03-25935585FA93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AB631D-FE73-40FB-8175-460D9CF72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3325" y="152465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IC. </a:t>
            </a:r>
            <a:r>
              <a:rPr lang="it-IT" sz="6000" dirty="0"/>
              <a:t>FRANCESCO CIPRIANI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4557" y="325581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7200" dirty="0"/>
              <a:t>NOGARA </a:t>
            </a:r>
          </a:p>
        </p:txBody>
      </p:sp>
    </p:spTree>
    <p:extLst>
      <p:ext uri="{BB962C8B-B14F-4D97-AF65-F5344CB8AC3E}">
        <p14:creationId xmlns:p14="http://schemas.microsoft.com/office/powerpoint/2010/main" val="34785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8. A casa </a:t>
            </a:r>
            <a:r>
              <a:rPr lang="it-IT"/>
              <a:t>tua effetti </a:t>
            </a:r>
            <a:r>
              <a:rPr lang="it-IT" dirty="0"/>
              <a:t>la raccolta differenziata?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41097"/>
              </p:ext>
            </p:extLst>
          </p:nvPr>
        </p:nvGraphicFramePr>
        <p:xfrm>
          <a:off x="1466995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76250" y="1752600"/>
            <a:ext cx="329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PRATICA QUASI TUTTI GLI ALUNNI A CASA FANNO LA RACCOLTA DIFFERENZIATA ED E’ UN BENE CHE AIUTA A SMALTIRE MEGLIO I RIFIUTI.</a:t>
            </a:r>
          </a:p>
        </p:txBody>
      </p:sp>
    </p:spTree>
    <p:extLst>
      <p:ext uri="{BB962C8B-B14F-4D97-AF65-F5344CB8AC3E}">
        <p14:creationId xmlns:p14="http://schemas.microsoft.com/office/powerpoint/2010/main" val="108944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33266" y="135923"/>
            <a:ext cx="647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QUESTO E’ IL GRUPPO DEL CONSIGLIO COMUNALE DEI RAGAZZI DI NOGARA E SORGA’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2998">
            <a:off x="2530811" y="1668694"/>
            <a:ext cx="5987616" cy="44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94625"/>
          </a:xfrm>
        </p:spPr>
        <p:txBody>
          <a:bodyPr>
            <a:normAutofit fontScale="90000"/>
          </a:bodyPr>
          <a:lstStyle/>
          <a:p>
            <a:r>
              <a:rPr lang="it-IT" dirty="0"/>
              <a:t>PROGETTI DEL CCR: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3973">
            <a:off x="1338648" y="1784007"/>
            <a:ext cx="4011828" cy="22566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791">
            <a:off x="7421495" y="509298"/>
            <a:ext cx="3741183" cy="28058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8437">
            <a:off x="2452183" y="4526851"/>
            <a:ext cx="3449038" cy="19400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502">
            <a:off x="6544262" y="3826444"/>
            <a:ext cx="3063446" cy="24793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36972" y="1507524"/>
            <a:ext cx="1779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Inaugurazione pedana per i disabili, 8 Aprile 2017, offerta dalla ditta </a:t>
            </a:r>
            <a:r>
              <a:rPr lang="it-IT" dirty="0" err="1"/>
              <a:t>Hinowa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54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21631"/>
          </a:xfrm>
        </p:spPr>
        <p:txBody>
          <a:bodyPr>
            <a:normAutofit fontScale="90000"/>
          </a:bodyPr>
          <a:lstStyle/>
          <a:p>
            <a:r>
              <a:rPr lang="it-IT" dirty="0"/>
              <a:t>Visita al Palazzo della Regione  Venezia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881">
            <a:off x="1092932" y="2173411"/>
            <a:ext cx="4971519" cy="37286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4408">
            <a:off x="6726666" y="1878227"/>
            <a:ext cx="4777945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313" y="-26894"/>
            <a:ext cx="59436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1559" y="2691650"/>
            <a:ext cx="8915399" cy="2262781"/>
          </a:xfrm>
        </p:spPr>
        <p:txBody>
          <a:bodyPr/>
          <a:lstStyle/>
          <a:p>
            <a:r>
              <a:rPr lang="it-IT" dirty="0"/>
              <a:t>QUESTIONARIO ECOLOGIA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1559" y="4766485"/>
            <a:ext cx="8915399" cy="112628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CCR 2016/2017</a:t>
            </a:r>
          </a:p>
        </p:txBody>
      </p:sp>
    </p:spTree>
    <p:extLst>
      <p:ext uri="{BB962C8B-B14F-4D97-AF65-F5344CB8AC3E}">
        <p14:creationId xmlns:p14="http://schemas.microsoft.com/office/powerpoint/2010/main" val="427974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t-IT" dirty="0"/>
              <a:t>Che cos’è l’ecologia?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8635"/>
              </p:ext>
            </p:extLst>
          </p:nvPr>
        </p:nvGraphicFramePr>
        <p:xfrm>
          <a:off x="768927" y="166297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30300" y="1905000"/>
            <a:ext cx="25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COME VEDIAMO LA PERCENTUALE PIU' ALTA E' QUELLA DELLA RISPOSTA SUL DIFENDERE L' AMBIENTE , INFATTI L’ECOLOGIA E’ UN ELEMENTO IMPORTANTE PER I CITTADINI.</a:t>
            </a:r>
          </a:p>
        </p:txBody>
      </p:sp>
    </p:spTree>
    <p:extLst>
      <p:ext uri="{BB962C8B-B14F-4D97-AF65-F5344CB8AC3E}">
        <p14:creationId xmlns:p14="http://schemas.microsoft.com/office/powerpoint/2010/main" val="287526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Quanto è importante per te tutelare l’ambiente?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42996"/>
              </p:ext>
            </p:extLst>
          </p:nvPr>
        </p:nvGraphicFramePr>
        <p:xfrm>
          <a:off x="211619" y="1905000"/>
          <a:ext cx="10996893" cy="440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71500" y="1905000"/>
            <a:ext cx="2552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MOLTI STUDENTI E’ IMPORTANTE LA TUTELA DELL’AMBIENTE E QUESTO FATTO RISULTA MOLTO POSITIVO PERCHE’ CAPIAMO CHE MOLTI RISPETTANO IL TERRITORIO </a:t>
            </a:r>
          </a:p>
        </p:txBody>
      </p:sp>
    </p:spTree>
    <p:extLst>
      <p:ext uri="{BB962C8B-B14F-4D97-AF65-F5344CB8AC3E}">
        <p14:creationId xmlns:p14="http://schemas.microsoft.com/office/powerpoint/2010/main" val="37758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3.Secondo te, in che percentuale la salute delle persone dipende direttamente dalla qualità dell’ambiente in cui vivono?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32700"/>
              </p:ext>
            </p:extLst>
          </p:nvPr>
        </p:nvGraphicFramePr>
        <p:xfrm>
          <a:off x="838200" y="209066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81000" y="2407409"/>
            <a:ext cx="3524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CIRCA IL 44.5% DEGLI ALUNNI PENSANO CHE LA SALUTE DELLE PERSONE DIPENDA DALLA QUALITA’ DELL’AMBIENTE, INFATTI MOLTA GENTE MUORE OGNI GIORNO A CAUSA DELL’INQINAMENTO E DEL FUMO.</a:t>
            </a:r>
          </a:p>
        </p:txBody>
      </p:sp>
    </p:spTree>
    <p:extLst>
      <p:ext uri="{BB962C8B-B14F-4D97-AF65-F5344CB8AC3E}">
        <p14:creationId xmlns:p14="http://schemas.microsoft.com/office/powerpoint/2010/main" val="34677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4. Quali sono i problemi legati all’ambiente che ti preoccupano di più nel quotidiano?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73007"/>
              </p:ext>
            </p:extLst>
          </p:nvPr>
        </p:nvGraphicFramePr>
        <p:xfrm>
          <a:off x="704850" y="1711325"/>
          <a:ext cx="10515600" cy="46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71500" y="2228850"/>
            <a:ext cx="3295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 VEDIAMO CHE LA</a:t>
            </a:r>
          </a:p>
          <a:p>
            <a:r>
              <a:rPr lang="it-IT" dirty="0"/>
              <a:t>PREOCCUPAZIONE MAGGIORE E’ LEGATA ALL’INQUINAMENTO DELLE ACQUE, MOLTO GRAVE PERCHE’ L’ACQUA VIENE UTILIZZATA ANCHE PER  LA FLORA E LA FAUNA.</a:t>
            </a:r>
          </a:p>
        </p:txBody>
      </p:sp>
    </p:spTree>
    <p:extLst>
      <p:ext uri="{BB962C8B-B14F-4D97-AF65-F5344CB8AC3E}">
        <p14:creationId xmlns:p14="http://schemas.microsoft.com/office/powerpoint/2010/main" val="177422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5. Nel complesso, come giudichi la qualità dell’ambiente del luogo in cui vivi?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78369"/>
              </p:ext>
            </p:extLst>
          </p:nvPr>
        </p:nvGraphicFramePr>
        <p:xfrm>
          <a:off x="838200" y="181237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04850" y="1905000"/>
            <a:ext cx="3028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MOLTE PERSONE PENSANO CHE LA QUALITA’ DELL’ AMBIENTE  IN CUI VIVONO SIA BUONA  NONOSTANTE L’AMBIENTE SIA ABBASTANZA INQUINATO.</a:t>
            </a:r>
          </a:p>
        </p:txBody>
      </p:sp>
    </p:spTree>
    <p:extLst>
      <p:ext uri="{BB962C8B-B14F-4D97-AF65-F5344CB8AC3E}">
        <p14:creationId xmlns:p14="http://schemas.microsoft.com/office/powerpoint/2010/main" val="236479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6. Rispetto alle tematiche relative all’ambiente, ritieni di essere: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626226"/>
              </p:ext>
            </p:extLst>
          </p:nvPr>
        </p:nvGraphicFramePr>
        <p:xfrm>
          <a:off x="838200" y="186538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7. Quali sono i problemi più critici della aree verdi pubbliche che conosci?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380706"/>
              </p:ext>
            </p:extLst>
          </p:nvPr>
        </p:nvGraphicFramePr>
        <p:xfrm>
          <a:off x="0" y="19822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81000" y="1905000"/>
            <a:ext cx="2552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PERCENTUALE PIU’ ALTA E’ QUELLA SULLA MALEDUCAZIONE E L’ABBANDONO DEI RIFIUTI CHE  IN ALCUNI LUOGHI PUBBLICI SONO MOLTO PRESENTI, SOPRATTUTTO NEI PARCHI.</a:t>
            </a:r>
          </a:p>
        </p:txBody>
      </p:sp>
    </p:spTree>
    <p:extLst>
      <p:ext uri="{BB962C8B-B14F-4D97-AF65-F5344CB8AC3E}">
        <p14:creationId xmlns:p14="http://schemas.microsoft.com/office/powerpoint/2010/main" val="249993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502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Filo</vt:lpstr>
      <vt:lpstr>IC. FRANCESCO CIPRIANI</vt:lpstr>
      <vt:lpstr>QUESTIONARIO ECOLOGIA</vt:lpstr>
      <vt:lpstr>Che cos’è l’ecologia?</vt:lpstr>
      <vt:lpstr>2. Quanto è importante per te tutelare l’ambiente?</vt:lpstr>
      <vt:lpstr>3.Secondo te, in che percentuale la salute delle persone dipende direttamente dalla qualità dell’ambiente in cui vivono?</vt:lpstr>
      <vt:lpstr>4. Quali sono i problemi legati all’ambiente che ti preoccupano di più nel quotidiano?</vt:lpstr>
      <vt:lpstr>5. Nel complesso, come giudichi la qualità dell’ambiente del luogo in cui vivi?</vt:lpstr>
      <vt:lpstr>6. Rispetto alle tematiche relative all’ambiente, ritieni di essere:</vt:lpstr>
      <vt:lpstr>7. Quali sono i problemi più critici della aree verdi pubbliche che conosci?</vt:lpstr>
      <vt:lpstr>8. A casa tua effetti la raccolta differenziata?</vt:lpstr>
      <vt:lpstr>Presentazione standard di PowerPoint</vt:lpstr>
      <vt:lpstr>PROGETTI DEL CCR: </vt:lpstr>
      <vt:lpstr>Visita al Palazzo della Regione  Venezia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ECOLOGIA</dc:title>
  <dc:creator>Emma Ghiro</dc:creator>
  <cp:lastModifiedBy>Linda Cugola</cp:lastModifiedBy>
  <cp:revision>29</cp:revision>
  <dcterms:created xsi:type="dcterms:W3CDTF">2017-05-17T06:25:36Z</dcterms:created>
  <dcterms:modified xsi:type="dcterms:W3CDTF">2017-05-18T19:40:45Z</dcterms:modified>
</cp:coreProperties>
</file>